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WTLJU04_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Les 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253116"/>
            <a:ext cx="3448594" cy="25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Bijhouden vakliteratuur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Inzichten methoden en werkwijzen veranderen continu</a:t>
            </a:r>
          </a:p>
          <a:p>
            <a:r>
              <a:rPr lang="nl-NL" dirty="0" smtClean="0"/>
              <a:t>Bijblijven kan door vaktijdschriften te lezen, neem een abonnement</a:t>
            </a:r>
          </a:p>
          <a:p>
            <a:r>
              <a:rPr lang="nl-NL" dirty="0" smtClean="0"/>
              <a:t>Een bekende voor MZ is </a:t>
            </a:r>
            <a:r>
              <a:rPr lang="nl-NL" dirty="0" err="1" smtClean="0"/>
              <a:t>Sozio</a:t>
            </a:r>
            <a:r>
              <a:rPr lang="nl-NL" dirty="0" smtClean="0"/>
              <a:t>, voor PW Kinderopvang magazine (kinderopvangtotaal.nl)</a:t>
            </a:r>
          </a:p>
          <a:p>
            <a:r>
              <a:rPr lang="nl-NL" dirty="0" smtClean="0"/>
              <a:t>Boekwinkel of bibliotheek voor zoektocht naar verdieping</a:t>
            </a:r>
          </a:p>
          <a:p>
            <a:r>
              <a:rPr lang="nl-NL" dirty="0" smtClean="0"/>
              <a:t>Waardevolle boekentips in vaktijdschriften</a:t>
            </a:r>
          </a:p>
          <a:p>
            <a:r>
              <a:rPr lang="nl-NL" dirty="0" smtClean="0"/>
              <a:t>Nieuwste inzichten</a:t>
            </a:r>
          </a:p>
          <a:p>
            <a:r>
              <a:rPr lang="nl-NL" dirty="0" smtClean="0"/>
              <a:t>Informatie online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194" y="3458587"/>
            <a:ext cx="5085806" cy="338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Bijscholing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92057"/>
          </a:xfrm>
        </p:spPr>
        <p:txBody>
          <a:bodyPr>
            <a:normAutofit/>
          </a:bodyPr>
          <a:lstStyle/>
          <a:p>
            <a:r>
              <a:rPr lang="nl-NL" dirty="0" smtClean="0"/>
              <a:t>Werkgever of beroepsregister verlangt bijscholing</a:t>
            </a:r>
          </a:p>
          <a:p>
            <a:r>
              <a:rPr lang="nl-NL" dirty="0" smtClean="0"/>
              <a:t>Doel bijscholing: kennisniveau en vaardigheden op peil houden</a:t>
            </a:r>
          </a:p>
          <a:p>
            <a:r>
              <a:rPr lang="nl-NL" dirty="0" smtClean="0"/>
              <a:t>Cursussen/trainingen</a:t>
            </a:r>
          </a:p>
          <a:p>
            <a:r>
              <a:rPr lang="nl-NL" dirty="0" smtClean="0"/>
              <a:t>Bezoeken van lezingen</a:t>
            </a:r>
          </a:p>
          <a:p>
            <a:r>
              <a:rPr lang="nl-NL" dirty="0" smtClean="0"/>
              <a:t>Klinische lessen volgen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Let op!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Volgen van interne scholingen vindt werkgever fijn maar beroepsregister keurt het niet goed als bijscholing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 voordat je naar cursus/lezing gaat of deze door het register is erkend als officiële bijscholing voor bijtelling als bijscholingspunten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332" y="0"/>
            <a:ext cx="3411296" cy="181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  <a:r>
              <a:rPr lang="nl-NL" u="sng" dirty="0" smtClean="0"/>
              <a:t>of Pedagogisch werk</a:t>
            </a:r>
          </a:p>
          <a:p>
            <a:r>
              <a:rPr lang="nl-NL" dirty="0" smtClean="0"/>
              <a:t>Ga dan naar boek Maatschappelijke zorg 2 </a:t>
            </a:r>
            <a:r>
              <a:rPr lang="nl-NL" u="sng" dirty="0" smtClean="0"/>
              <a:t>of Pedagogisch werk 2</a:t>
            </a:r>
          </a:p>
          <a:p>
            <a:r>
              <a:rPr lang="nl-NL" dirty="0"/>
              <a:t>Ga </a:t>
            </a:r>
            <a:r>
              <a:rPr lang="nl-NL" dirty="0" smtClean="0"/>
              <a:t>naar VW thema </a:t>
            </a:r>
            <a:r>
              <a:rPr lang="nl-NL" dirty="0" smtClean="0"/>
              <a:t>16 (</a:t>
            </a:r>
            <a:r>
              <a:rPr lang="nl-NL" dirty="0" err="1" smtClean="0"/>
              <a:t>th</a:t>
            </a:r>
            <a:r>
              <a:rPr lang="nl-NL" dirty="0" smtClean="0"/>
              <a:t> 21 nieuw boek (</a:t>
            </a:r>
            <a:r>
              <a:rPr lang="nl-NL" u="sng" dirty="0" err="1" smtClean="0"/>
              <a:t>MZ’ers</a:t>
            </a:r>
            <a:r>
              <a:rPr lang="nl-NL" dirty="0" smtClean="0"/>
              <a:t>) 	</a:t>
            </a:r>
            <a:r>
              <a:rPr lang="nl-NL" dirty="0" smtClean="0"/>
              <a:t>	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5</a:t>
            </a:r>
            <a:r>
              <a:rPr lang="nl-NL" dirty="0" smtClean="0"/>
              <a:t>, </a:t>
            </a:r>
            <a:r>
              <a:rPr lang="nl-NL" dirty="0" smtClean="0"/>
              <a:t>8, 9 &amp; 10</a:t>
            </a:r>
          </a:p>
          <a:p>
            <a:r>
              <a:rPr lang="nl-NL" dirty="0" smtClean="0"/>
              <a:t>Ga naar VW thema 17 </a:t>
            </a:r>
            <a:r>
              <a:rPr lang="nl-NL" dirty="0" smtClean="0"/>
              <a:t>(</a:t>
            </a:r>
            <a:r>
              <a:rPr lang="nl-NL" dirty="0" err="1" smtClean="0"/>
              <a:t>th</a:t>
            </a:r>
            <a:r>
              <a:rPr lang="nl-NL" dirty="0" smtClean="0"/>
              <a:t> 22 nieuw boek (</a:t>
            </a:r>
            <a:r>
              <a:rPr lang="nl-NL" u="sng" dirty="0" err="1" smtClean="0"/>
              <a:t>PW’ers</a:t>
            </a:r>
            <a:r>
              <a:rPr lang="nl-NL" dirty="0" smtClean="0"/>
              <a:t>) 	</a:t>
            </a:r>
            <a:r>
              <a:rPr lang="nl-NL" dirty="0" err="1" smtClean="0"/>
              <a:t>Opdr</a:t>
            </a:r>
            <a:r>
              <a:rPr lang="nl-NL" dirty="0" smtClean="0"/>
              <a:t> 5, </a:t>
            </a:r>
            <a:r>
              <a:rPr lang="nl-NL" dirty="0" smtClean="0"/>
              <a:t>6 &amp; </a:t>
            </a:r>
            <a:r>
              <a:rPr lang="nl-NL" dirty="0" smtClean="0"/>
              <a:t>9</a:t>
            </a:r>
          </a:p>
          <a:p>
            <a:r>
              <a:rPr lang="nl-NL" dirty="0" smtClean="0"/>
              <a:t>Sla </a:t>
            </a:r>
            <a:r>
              <a:rPr lang="nl-NL" dirty="0" smtClean="0"/>
              <a:t>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152" y="0"/>
            <a:ext cx="2608847" cy="35922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7248" y="1796143"/>
            <a:ext cx="2767125" cy="39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nl-NL" dirty="0" smtClean="0"/>
              <a:t>Deskundigheidsbevordering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6914"/>
            <a:ext cx="9015306" cy="3880773"/>
          </a:xfrm>
        </p:spPr>
        <p:txBody>
          <a:bodyPr/>
          <a:lstStyle/>
          <a:p>
            <a:r>
              <a:rPr lang="nl-NL" dirty="0" smtClean="0"/>
              <a:t>Alles wat je doet om het uitoefenen van je beroep te verbeteren. Voorbeelden?</a:t>
            </a:r>
          </a:p>
          <a:p>
            <a:r>
              <a:rPr lang="nl-NL" dirty="0" smtClean="0"/>
              <a:t>De samenleving verandert snel en je moet bijblijven</a:t>
            </a:r>
          </a:p>
          <a:p>
            <a:r>
              <a:rPr lang="nl-NL" dirty="0" smtClean="0"/>
              <a:t>Regering zegt: een leven lang leren</a:t>
            </a:r>
          </a:p>
          <a:p>
            <a:r>
              <a:rPr lang="nl-NL" dirty="0" smtClean="0"/>
              <a:t>Afvragen; hoe kan ik mijn werk nog beter doen?</a:t>
            </a:r>
          </a:p>
          <a:p>
            <a:r>
              <a:rPr lang="nl-NL" dirty="0" smtClean="0"/>
              <a:t>Wat heb je daarvoor nodig?</a:t>
            </a:r>
          </a:p>
          <a:p>
            <a:r>
              <a:rPr lang="nl-NL" dirty="0" smtClean="0"/>
              <a:t>Vraag je dus steeds af: welke kennis/vaardigheden heb ik nodig en waarom?</a:t>
            </a:r>
          </a:p>
          <a:p>
            <a:r>
              <a:rPr lang="nl-NL" dirty="0" smtClean="0"/>
              <a:t>Stel jezelf </a:t>
            </a:r>
            <a:r>
              <a:rPr lang="nl-NL" dirty="0" smtClean="0"/>
              <a:t>doelen </a:t>
            </a:r>
          </a:p>
          <a:p>
            <a:r>
              <a:rPr lang="nl-NL" dirty="0" smtClean="0"/>
              <a:t>Bedenk </a:t>
            </a:r>
            <a:r>
              <a:rPr lang="nl-NL" dirty="0" smtClean="0"/>
              <a:t>hoe je je doelen gaat behalen en wat je daarvoor moet doen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069" y="4094314"/>
            <a:ext cx="2825931" cy="27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Beroepsregister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Wat is een beroepsregister?</a:t>
            </a:r>
          </a:p>
          <a:p>
            <a:r>
              <a:rPr lang="nl-NL" dirty="0" smtClean="0"/>
              <a:t>Het is een organisatie waarbij je je inschrijft om jezelf een kwaliteitskeurmerk te geven</a:t>
            </a:r>
          </a:p>
          <a:p>
            <a:r>
              <a:rPr lang="nl-NL" dirty="0" smtClean="0"/>
              <a:t>Registreren kan alleen als je voldoet aan voorwaarden: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Diploma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Regelmatig volgen van bijscholingen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209" y="3783465"/>
            <a:ext cx="3074535" cy="30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Peter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0161"/>
            <a:ext cx="9237375" cy="4761202"/>
          </a:xfrm>
        </p:spPr>
        <p:txBody>
          <a:bodyPr/>
          <a:lstStyle/>
          <a:p>
            <a:r>
              <a:rPr lang="nl-NL" dirty="0" smtClean="0"/>
              <a:t>Peter heeft een bloedhekel aan school</a:t>
            </a:r>
          </a:p>
          <a:p>
            <a:r>
              <a:rPr lang="nl-NL" dirty="0" smtClean="0"/>
              <a:t>Steeds maar leren uit saaie boeken</a:t>
            </a:r>
          </a:p>
          <a:p>
            <a:r>
              <a:rPr lang="nl-NL" dirty="0" smtClean="0"/>
              <a:t>Op een middag mocht hij zelf een vraag bedenken en zelf onderzoek doen</a:t>
            </a:r>
          </a:p>
          <a:p>
            <a:r>
              <a:rPr lang="nl-NL" dirty="0" smtClean="0"/>
              <a:t>Hij werd dolenthousiast want Peter is een natuurfreak en is onderzoek gaan doen naar de voorkomende plantensoorten in de schooltuin</a:t>
            </a:r>
          </a:p>
          <a:p>
            <a:r>
              <a:rPr lang="nl-NL" dirty="0" smtClean="0"/>
              <a:t>Peter is blij met de nieuwe vorm van ‘lesgeven’ en heeft weer plezier in school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3" y="3660762"/>
            <a:ext cx="3145089" cy="209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2243" cy="748937"/>
          </a:xfrm>
        </p:spPr>
        <p:txBody>
          <a:bodyPr/>
          <a:lstStyle/>
          <a:p>
            <a:r>
              <a:rPr lang="nl-NL" dirty="0" smtClean="0"/>
              <a:t>Manieren om deskundigheid te bevorderen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58537"/>
            <a:ext cx="8596668" cy="3880773"/>
          </a:xfrm>
        </p:spPr>
        <p:txBody>
          <a:bodyPr/>
          <a:lstStyle/>
          <a:p>
            <a:r>
              <a:rPr lang="nl-NL" dirty="0" smtClean="0"/>
              <a:t>Met collega’s een training volgen over een bepaald thema</a:t>
            </a:r>
          </a:p>
          <a:p>
            <a:r>
              <a:rPr lang="nl-NL" dirty="0" smtClean="0"/>
              <a:t>Zelf een cursus volgen</a:t>
            </a:r>
          </a:p>
          <a:p>
            <a:r>
              <a:rPr lang="nl-NL" dirty="0" smtClean="0"/>
              <a:t>Een gesprek met een ‘deskundige’</a:t>
            </a:r>
          </a:p>
          <a:p>
            <a:r>
              <a:rPr lang="nl-NL" dirty="0" smtClean="0"/>
              <a:t>Vragen stellen aan je -meer ervaren- collega</a:t>
            </a:r>
          </a:p>
          <a:p>
            <a:r>
              <a:rPr lang="nl-NL" dirty="0" smtClean="0"/>
              <a:t>Aanvullende informatie over een aan werk gerelateerd onderwerp opzoeken internet of het lezen in vakbladen</a:t>
            </a:r>
          </a:p>
          <a:p>
            <a:r>
              <a:rPr lang="nl-NL" dirty="0" smtClean="0">
                <a:hlinkClick r:id="rId2"/>
              </a:rPr>
              <a:t>Workshop kinderopvang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2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Deskundigheidsbevordering op werkvloer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Je kunt op de werkvloer gebruik maken van:</a:t>
            </a:r>
          </a:p>
          <a:p>
            <a:pPr>
              <a:buFontTx/>
              <a:buChar char="-"/>
            </a:pPr>
            <a:r>
              <a:rPr lang="nl-NL" dirty="0" smtClean="0"/>
              <a:t>Intervisie</a:t>
            </a:r>
          </a:p>
          <a:p>
            <a:pPr>
              <a:buFontTx/>
              <a:buChar char="-"/>
            </a:pPr>
            <a:r>
              <a:rPr lang="nl-NL" dirty="0" smtClean="0"/>
              <a:t>Supervisie</a:t>
            </a:r>
          </a:p>
          <a:p>
            <a:pPr>
              <a:buFontTx/>
              <a:buChar char="-"/>
            </a:pPr>
            <a:r>
              <a:rPr lang="nl-NL" dirty="0" smtClean="0"/>
              <a:t>Vragen om feedback </a:t>
            </a:r>
          </a:p>
          <a:p>
            <a:pPr>
              <a:buFontTx/>
              <a:buChar char="-"/>
            </a:pPr>
            <a:r>
              <a:rPr lang="nl-NL" dirty="0" smtClean="0"/>
              <a:t>Bijhouden van vakliteratuur</a:t>
            </a:r>
          </a:p>
          <a:p>
            <a:pPr>
              <a:buFontTx/>
              <a:buChar char="-"/>
            </a:pPr>
            <a:r>
              <a:rPr lang="nl-NL" dirty="0"/>
              <a:t>B</a:t>
            </a:r>
            <a:r>
              <a:rPr lang="nl-NL" dirty="0" smtClean="0"/>
              <a:t>ijscholing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42" y="1643529"/>
            <a:ext cx="4606752" cy="257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616197" cy="3880773"/>
          </a:xfrm>
        </p:spPr>
        <p:txBody>
          <a:bodyPr/>
          <a:lstStyle/>
          <a:p>
            <a:r>
              <a:rPr lang="nl-NL" dirty="0" smtClean="0"/>
              <a:t>Werkervaringen uitwisselen</a:t>
            </a:r>
          </a:p>
          <a:p>
            <a:r>
              <a:rPr lang="nl-NL" dirty="0" smtClean="0"/>
              <a:t>Je brengt iets in, collega’s kunnen advies geven</a:t>
            </a:r>
          </a:p>
          <a:p>
            <a:r>
              <a:rPr lang="nl-NL" dirty="0" smtClean="0"/>
              <a:t>Leren van de adviezen en van de gedeelde ervaring</a:t>
            </a:r>
          </a:p>
          <a:p>
            <a:r>
              <a:rPr lang="nl-NL" dirty="0" smtClean="0"/>
              <a:t>Welke belangrijke voorwaarde zal aanwezig moeten zijn om dit goed te kunnen doen?</a:t>
            </a:r>
          </a:p>
          <a:p>
            <a:r>
              <a:rPr lang="nl-NL" dirty="0" smtClean="0"/>
              <a:t>Een veilige sfeer </a:t>
            </a:r>
            <a:r>
              <a:rPr lang="nl-NL" dirty="0" smtClean="0"/>
              <a:t>onderling waarin je elkaar vertrouwt</a:t>
            </a:r>
            <a:endParaRPr lang="nl-NL" dirty="0" smtClean="0"/>
          </a:p>
          <a:p>
            <a:r>
              <a:rPr lang="nl-NL" dirty="0" smtClean="0"/>
              <a:t>Goed om een ervaren begeleider de intervisie te laten leiden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6434" r="291" b="11706"/>
          <a:stretch/>
        </p:blipFill>
        <p:spPr>
          <a:xfrm>
            <a:off x="938591" y="3860482"/>
            <a:ext cx="3277192" cy="258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Supervisie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420255" cy="3880773"/>
          </a:xfrm>
        </p:spPr>
        <p:txBody>
          <a:bodyPr/>
          <a:lstStyle/>
          <a:p>
            <a:r>
              <a:rPr lang="nl-NL" dirty="0" smtClean="0"/>
              <a:t>Beroepsprofessional gaat leertraject aan met een supervisor (meestal één op één)</a:t>
            </a:r>
          </a:p>
          <a:p>
            <a:r>
              <a:rPr lang="nl-NL" dirty="0" smtClean="0"/>
              <a:t>Professional vertelt tegen welke problemen hij </a:t>
            </a:r>
            <a:r>
              <a:rPr lang="nl-NL" dirty="0" smtClean="0"/>
              <a:t>aanloopt (inbrengverslag)</a:t>
            </a:r>
            <a:endParaRPr lang="nl-NL" dirty="0" smtClean="0"/>
          </a:p>
          <a:p>
            <a:r>
              <a:rPr lang="nl-NL" dirty="0" smtClean="0"/>
              <a:t>Supervisor ondersteunt bij reflecteren op eigen doen en denken</a:t>
            </a:r>
          </a:p>
          <a:p>
            <a:r>
              <a:rPr lang="nl-NL" dirty="0" smtClean="0"/>
              <a:t>Wat is volgens jullie het grote verschil met intervisie?</a:t>
            </a:r>
          </a:p>
          <a:p>
            <a:r>
              <a:rPr lang="nl-NL" dirty="0" smtClean="0"/>
              <a:t>Collega’s geven elkaar geen feedback/advies, dat doet de supervisor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9348" y="3605349"/>
            <a:ext cx="3252651" cy="32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om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Zit je ergens mee </a:t>
            </a:r>
          </a:p>
          <a:p>
            <a:r>
              <a:rPr lang="nl-NL" dirty="0" smtClean="0"/>
              <a:t>Vraag je je af of je je werk en begeleiding goed doet; vraag feedback</a:t>
            </a:r>
          </a:p>
          <a:p>
            <a:r>
              <a:rPr lang="nl-NL" dirty="0" smtClean="0"/>
              <a:t>Niet onnodig lang piekeren als feedback je direct verder kan helpen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6" y="2566521"/>
            <a:ext cx="3288302" cy="324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534</Words>
  <Application>Microsoft Office PowerPoint</Application>
  <PresentationFormat>Breedbeeld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Werkbegeleiding</vt:lpstr>
      <vt:lpstr>Deskundigheidsbevordering</vt:lpstr>
      <vt:lpstr>Beroepsregister</vt:lpstr>
      <vt:lpstr>Peter</vt:lpstr>
      <vt:lpstr>Manieren om deskundigheid te bevorderen</vt:lpstr>
      <vt:lpstr>Deskundigheidsbevordering op werkvloer</vt:lpstr>
      <vt:lpstr>Intervisie</vt:lpstr>
      <vt:lpstr>Supervisie</vt:lpstr>
      <vt:lpstr>Vragen om feedback</vt:lpstr>
      <vt:lpstr>Bijhouden vakliteratuur</vt:lpstr>
      <vt:lpstr>Bijscholing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11</cp:revision>
  <dcterms:created xsi:type="dcterms:W3CDTF">2019-05-14T17:42:26Z</dcterms:created>
  <dcterms:modified xsi:type="dcterms:W3CDTF">2020-05-19T07:12:14Z</dcterms:modified>
</cp:coreProperties>
</file>